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13" r:id="rId3"/>
  </p:sldMasterIdLst>
  <p:notesMasterIdLst>
    <p:notesMasterId r:id="rId14"/>
  </p:notesMasterIdLst>
  <p:handoutMasterIdLst>
    <p:handoutMasterId r:id="rId15"/>
  </p:handoutMasterIdLst>
  <p:sldIdLst>
    <p:sldId id="256" r:id="rId4"/>
    <p:sldId id="418" r:id="rId5"/>
    <p:sldId id="257" r:id="rId6"/>
    <p:sldId id="2582" r:id="rId7"/>
    <p:sldId id="2076137762" r:id="rId8"/>
    <p:sldId id="2076137765" r:id="rId9"/>
    <p:sldId id="3161" r:id="rId10"/>
    <p:sldId id="2076137763" r:id="rId11"/>
    <p:sldId id="3170" r:id="rId12"/>
    <p:sldId id="42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67925" autoAdjust="0"/>
  </p:normalViewPr>
  <p:slideViewPr>
    <p:cSldViewPr snapToGrid="0" showGuides="1">
      <p:cViewPr varScale="1">
        <p:scale>
          <a:sx n="65" d="100"/>
          <a:sy n="65" d="100"/>
        </p:scale>
        <p:origin x="1787" y="48"/>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4/3/2022</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4/3/2022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learn/modules/populate-slowly-changing-dimensions-azure-synapse-analytics-pipeli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learn/modules/code-free-transformation-scal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 following:</a:t>
            </a:r>
          </a:p>
          <a:p>
            <a:endParaRPr lang="en-US" sz="1200" dirty="0"/>
          </a:p>
          <a:p>
            <a:pPr marL="171450" indent="-171450">
              <a:buFont typeface="Arial" panose="020B0604020202020204" pitchFamily="34" charset="0"/>
              <a:buChar char="•"/>
            </a:pPr>
            <a:r>
              <a:rPr lang="en-US" dirty="0"/>
              <a:t>Design a multidimensional schema to optimize analytical workloads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Populate slowly changing dimensions in Azure Synapse Analytics pipelines</a:t>
            </a:r>
          </a:p>
          <a:p>
            <a:pPr marL="171450" indent="-171450">
              <a:buFont typeface="Arial" panose="020B0604020202020204" pitchFamily="34" charset="0"/>
              <a:buChar char="•"/>
            </a:pPr>
            <a:r>
              <a:rPr lang="en-US" dirty="0"/>
              <a:t>Perform code-free transformation at scale with Azure Data Factory or Azure Synapse Pipelines</a:t>
            </a:r>
            <a:r>
              <a:rPr lang="en-GB" dirty="0"/>
              <a:t> </a:t>
            </a:r>
          </a:p>
          <a:p>
            <a:pPr>
              <a:buFont typeface="Arial" panose="020B0604020202020204" pitchFamily="34" charset="0"/>
              <a:buNone/>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b="1" dirty="0"/>
          </a:p>
          <a:p>
            <a:r>
              <a:rPr lang="en-US" b="1" dirty="0"/>
              <a:t>(Click 1)</a:t>
            </a:r>
          </a:p>
          <a:p>
            <a:endParaRPr lang="en-US" b="1" dirty="0"/>
          </a:p>
          <a:p>
            <a:pPr algn="l"/>
            <a:r>
              <a:rPr lang="en-US" b="1" i="0" dirty="0">
                <a:solidFill>
                  <a:srgbClr val="E6E6E6"/>
                </a:solidFill>
                <a:effectLst/>
                <a:latin typeface="Segoe UI" panose="020B0502040204020203" pitchFamily="34" charset="0"/>
              </a:rPr>
              <a:t>Dimension tables</a:t>
            </a:r>
          </a:p>
          <a:p>
            <a:pPr algn="l"/>
            <a:r>
              <a:rPr lang="en-US" b="0" i="0" dirty="0">
                <a:solidFill>
                  <a:srgbClr val="E6E6E6"/>
                </a:solidFill>
                <a:effectLst/>
                <a:latin typeface="Segoe UI" panose="020B0502040204020203" pitchFamily="34" charset="0"/>
              </a:rPr>
              <a:t>Dimension tables describe business entities—the things you model. Entities can include products, people, places, and concepts including time itself. The most consistent table you'll find in a star schema is a date dimension table. A dimension table contains a key column (or columns) that acts as a unique identifier, and descriptive columns. Dimension tables contain attribute data that might change but usually changes infrequently.</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Fact tables</a:t>
            </a:r>
          </a:p>
          <a:p>
            <a:pPr algn="l"/>
            <a:r>
              <a:rPr lang="en-US" b="0" i="0" dirty="0">
                <a:solidFill>
                  <a:srgbClr val="E6E6E6"/>
                </a:solidFill>
                <a:effectLst/>
                <a:latin typeface="Segoe UI" panose="020B0502040204020203" pitchFamily="34" charset="0"/>
              </a:rPr>
              <a:t>Fact tables store observations or events, and can be sales orders, stock balances, exchange rates, temperatures, etc. A fact table contains dimension key columns that relate to dimension tables, and numeric measure columns. The dimension key columns determine the dimensionality of a fact table, while the dimension key values determine the granularity of a fact table. For example, you have a sales fact table with two dimension key columns: Date and </a:t>
            </a:r>
            <a:r>
              <a:rPr lang="en-US" b="0" i="0" dirty="0" err="1">
                <a:solidFill>
                  <a:srgbClr val="E6E6E6"/>
                </a:solidFill>
                <a:effectLst/>
                <a:latin typeface="Segoe UI" panose="020B0502040204020203" pitchFamily="34" charset="0"/>
              </a:rPr>
              <a:t>ProductKey</a:t>
            </a:r>
            <a:r>
              <a:rPr lang="en-US" b="0" i="0" dirty="0">
                <a:solidFill>
                  <a:srgbClr val="E6E6E6"/>
                </a:solidFill>
                <a:effectLst/>
                <a:latin typeface="Segoe UI" panose="020B0502040204020203" pitchFamily="34" charset="0"/>
              </a:rPr>
              <a:t>. This table has 2 dimensions, but since the values stored in the Date column are the first day of the month, the granularity is at the month-product level.</a:t>
            </a:r>
          </a:p>
          <a:p>
            <a:endParaRPr lang="en-US" b="1" dirty="0"/>
          </a:p>
          <a:p>
            <a:r>
              <a:rPr lang="en-US" b="0" dirty="0"/>
              <a:t>It is not uncommon to have multiple fact tables within a single data warehouse to answer a range of business questions.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b="0" dirty="0"/>
          </a:p>
          <a:p>
            <a:r>
              <a:rPr lang="en-US" b="1" i="0" dirty="0">
                <a:solidFill>
                  <a:srgbClr val="E6E6E6"/>
                </a:solidFill>
                <a:effectLst/>
                <a:latin typeface="Segoe UI" panose="020B0502040204020203" pitchFamily="34" charset="0"/>
              </a:rPr>
              <a:t>Snowflake schema</a:t>
            </a:r>
            <a:endParaRPr lang="en-US" b="0" dirty="0"/>
          </a:p>
          <a:p>
            <a:endParaRPr lang="en-US" b="0" dirty="0"/>
          </a:p>
          <a:p>
            <a:r>
              <a:rPr lang="en-US" b="0" dirty="0"/>
              <a:t>The snowflake schema is a </a:t>
            </a:r>
            <a:r>
              <a:rPr lang="en-US" b="0" i="0" dirty="0">
                <a:solidFill>
                  <a:srgbClr val="000000"/>
                </a:solidFill>
                <a:effectLst/>
                <a:latin typeface="Segoe UI" panose="020B0502040204020203" pitchFamily="34" charset="0"/>
              </a:rPr>
              <a:t>set of normalized tables for a single business entity. </a:t>
            </a:r>
            <a:r>
              <a:rPr lang="en-US" b="0" dirty="0"/>
              <a:t>It aims to normalize the data to reduce the repetition in the data and therefore the space taken up by the data, leading to fewer IO requests making it quicker to retrieve the data in queries.</a:t>
            </a:r>
          </a:p>
          <a:p>
            <a:endParaRPr lang="en-US" b="0" dirty="0"/>
          </a:p>
          <a:p>
            <a:r>
              <a:rPr lang="en-US" b="0" dirty="0"/>
              <a:t>In reality, typical data warehouse solutions have a hybrid of the two schemas to fulfill analytical requirements.</a:t>
            </a:r>
          </a:p>
          <a:p>
            <a:endParaRPr lang="en-US" b="1" dirty="0"/>
          </a:p>
          <a:p>
            <a:r>
              <a:rPr lang="en-US" b="1" dirty="0"/>
              <a:t>Instructor notes and guidance.</a:t>
            </a:r>
          </a:p>
          <a:p>
            <a:endParaRPr lang="en-US" dirty="0"/>
          </a:p>
          <a:p>
            <a:r>
              <a:rPr lang="en-US" dirty="0"/>
              <a:t>This slide is a build slide</a:t>
            </a:r>
          </a:p>
          <a:p>
            <a:endParaRPr lang="en-US" dirty="0"/>
          </a:p>
          <a:p>
            <a:r>
              <a:rPr lang="en-US" dirty="0"/>
              <a:t>Click 1 – brings in the star schema graphic</a:t>
            </a:r>
          </a:p>
          <a:p>
            <a:endParaRPr lang="en-US" dirty="0"/>
          </a:p>
          <a:p>
            <a:r>
              <a:rPr lang="en-US" dirty="0"/>
              <a:t>Click 2 – the star schema graphic disappears</a:t>
            </a:r>
          </a:p>
          <a:p>
            <a:endParaRPr lang="en-US" dirty="0"/>
          </a:p>
          <a:p>
            <a:r>
              <a:rPr lang="en-US" dirty="0"/>
              <a:t>Click 3 – the snowflake schema graphic appears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a:t>
            </a:r>
            <a:r>
              <a:rPr lang="en-US" sz="1200" b="1" i="0" dirty="0">
                <a:solidFill>
                  <a:srgbClr val="171717"/>
                </a:solidFill>
                <a:effectLst/>
                <a:latin typeface="Segoe UI" panose="020B0502040204020203" pitchFamily="34" charset="0"/>
              </a:rPr>
              <a:t>slowly changing dimension</a:t>
            </a:r>
            <a:r>
              <a:rPr lang="en-US" sz="1200" b="0" i="0" dirty="0">
                <a:solidFill>
                  <a:srgbClr val="171717"/>
                </a:solidFill>
                <a:effectLst/>
                <a:latin typeface="Segoe UI" panose="020B0502040204020203" pitchFamily="34" charset="0"/>
              </a:rPr>
              <a:t> (SCD) is one that appropriately manages the change of dimension members over time. </a:t>
            </a:r>
          </a:p>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It applies when the values of a business entity change over time, and not on a set schedule.</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good example of an SCD is a customer dimension, specifically its contact detail columns like email address and phone number.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In contrast, some dimensions are considered to be rapidly changing when a dimension attribute changes often, like a stock's market price. </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common design approach in these instances is to store rapidly changing attribute values in a fact table measure.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However, for slowly changing dimensions the changing members should remain in the dimension table.</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design used for handling SCDs depends on the business requirements for the dimension table.</a:t>
            </a:r>
            <a:endParaRPr lang="en-US" sz="1000" b="1" dirty="0"/>
          </a:p>
        </p:txBody>
      </p:sp>
      <p:sp>
        <p:nvSpPr>
          <p:cNvPr id="4" name="Slide Number Placeholder 3"/>
          <p:cNvSpPr>
            <a:spLocks noGrp="1"/>
          </p:cNvSpPr>
          <p:nvPr>
            <p:ph type="sldNum" sz="quarter" idx="5"/>
          </p:nvPr>
        </p:nvSpPr>
        <p:spPr/>
        <p:txBody>
          <a:bodyPr/>
          <a:lstStyle/>
          <a:p>
            <a:fld id="{37E24C93-78CA-4AF0-9E77-825D60ABA46D}" type="slidenum">
              <a:rPr lang="en-US" smtClean="0"/>
              <a:t>6</a:t>
            </a:fld>
            <a:endParaRPr lang="en-US"/>
          </a:p>
        </p:txBody>
      </p:sp>
    </p:spTree>
    <p:extLst>
      <p:ext uri="{BB962C8B-B14F-4D97-AF65-F5344CB8AC3E}">
        <p14:creationId xmlns:p14="http://schemas.microsoft.com/office/powerpoint/2010/main" val="1549094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1 SCD</a:t>
            </a:r>
            <a:r>
              <a:rPr lang="en-GB" sz="1600" b="0" dirty="0">
                <a:solidFill>
                  <a:srgbClr val="000000"/>
                </a:solidFill>
                <a:effectLst/>
                <a:latin typeface="Consolas" panose="020B0609020204030204" pitchFamily="49" charset="0"/>
              </a:rPr>
              <a:t> always reflects the latest values, and when changes in source data are detected, the dimension table data is overwritten.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600" b="0" dirty="0">
              <a:solidFill>
                <a:srgbClr val="000000"/>
              </a:solidFill>
              <a:effectLst/>
              <a:latin typeface="Consolas" panose="020B0609020204030204" pitchFamily="49" charset="0"/>
            </a:endParaRPr>
          </a:p>
          <a:p>
            <a:r>
              <a:rPr lang="en-GB" sz="4000" b="0" dirty="0">
                <a:solidFill>
                  <a:srgbClr val="000000"/>
                </a:solidFill>
                <a:effectLst/>
                <a:latin typeface="Consolas" panose="020B0609020204030204" pitchFamily="49" charset="0"/>
              </a:rPr>
              <a:t>A </a:t>
            </a:r>
            <a:r>
              <a:rPr lang="en-GB" sz="4000" b="1" dirty="0">
                <a:solidFill>
                  <a:srgbClr val="000000"/>
                </a:solidFill>
                <a:effectLst/>
                <a:latin typeface="Consolas" panose="020B0609020204030204" pitchFamily="49" charset="0"/>
              </a:rPr>
              <a:t>**Type 2 SCD**</a:t>
            </a:r>
            <a:r>
              <a:rPr lang="en-GB" sz="4000" b="0" dirty="0">
                <a:solidFill>
                  <a:srgbClr val="000000"/>
                </a:solidFill>
                <a:effectLst/>
                <a:latin typeface="Consolas" panose="020B0609020204030204" pitchFamily="49" charset="0"/>
              </a:rPr>
              <a:t> supports versioning of dimension members. The dimension table must use a surrogate key to provide a unique reference to a version of the dimension member. It also includes columns that define the date range validity of the version (for example, </a:t>
            </a:r>
            <a:r>
              <a:rPr lang="en-GB" sz="4000" b="0" dirty="0">
                <a:solidFill>
                  <a:srgbClr val="001188"/>
                </a:solidFill>
                <a:effectLst/>
                <a:latin typeface="Consolas" panose="020B0609020204030204" pitchFamily="49" charset="0"/>
              </a:rPr>
              <a:t>`StartDate`</a:t>
            </a:r>
            <a:r>
              <a:rPr lang="en-GB" sz="4000" b="0" dirty="0">
                <a:solidFill>
                  <a:srgbClr val="000000"/>
                </a:solidFill>
                <a:effectLst/>
                <a:latin typeface="Consolas" panose="020B0609020204030204" pitchFamily="49" charset="0"/>
              </a:rPr>
              <a:t> and </a:t>
            </a:r>
            <a:r>
              <a:rPr lang="en-GB" sz="4000" b="0" dirty="0">
                <a:solidFill>
                  <a:srgbClr val="001188"/>
                </a:solidFill>
                <a:effectLst/>
                <a:latin typeface="Consolas" panose="020B0609020204030204" pitchFamily="49" charset="0"/>
              </a:rPr>
              <a:t>`EndDate`</a:t>
            </a:r>
            <a:r>
              <a:rPr lang="en-GB" sz="4000" b="0" dirty="0">
                <a:solidFill>
                  <a:srgbClr val="000000"/>
                </a:solidFill>
                <a:effectLst/>
                <a:latin typeface="Consolas" panose="020B0609020204030204" pitchFamily="49" charset="0"/>
              </a:rPr>
              <a:t>) and possibly a flag column (for example, </a:t>
            </a:r>
            <a:r>
              <a:rPr lang="en-GB" sz="4000" b="0" dirty="0">
                <a:solidFill>
                  <a:srgbClr val="001188"/>
                </a:solidFill>
                <a:effectLst/>
                <a:latin typeface="Consolas" panose="020B0609020204030204" pitchFamily="49" charset="0"/>
              </a:rPr>
              <a:t>`IsCurrent`</a:t>
            </a:r>
            <a:r>
              <a:rPr lang="en-GB" sz="4000" b="0" dirty="0">
                <a:solidFill>
                  <a:srgbClr val="000000"/>
                </a:solidFill>
                <a:effectLst/>
                <a:latin typeface="Consolas" panose="020B0609020204030204" pitchFamily="49" charset="0"/>
              </a:rPr>
              <a:t>) to easily filter by current dimension members.</a:t>
            </a:r>
          </a:p>
          <a:p>
            <a:endParaRPr lang="en-GB" sz="4000" b="0" dirty="0">
              <a:solidFill>
                <a:srgbClr val="000000"/>
              </a:solidFill>
              <a:effectLst/>
              <a:latin typeface="Consolas" panose="020B0609020204030204" pitchFamily="49" charset="0"/>
            </a:endParaRPr>
          </a:p>
          <a:p>
            <a:r>
              <a:rPr lang="en-GB" sz="9600" b="0" dirty="0">
                <a:solidFill>
                  <a:srgbClr val="000000"/>
                </a:solidFill>
                <a:effectLst/>
                <a:latin typeface="Consolas" panose="020B0609020204030204" pitchFamily="49" charset="0"/>
              </a:rPr>
              <a:t>A </a:t>
            </a:r>
            <a:r>
              <a:rPr lang="en-GB" sz="9600" b="1" dirty="0">
                <a:solidFill>
                  <a:srgbClr val="000000"/>
                </a:solidFill>
                <a:effectLst/>
                <a:latin typeface="Consolas" panose="020B0609020204030204" pitchFamily="49" charset="0"/>
              </a:rPr>
              <a:t>**Type 3 SCD**</a:t>
            </a:r>
            <a:r>
              <a:rPr lang="en-GB" sz="9600" b="0" dirty="0">
                <a:solidFill>
                  <a:srgbClr val="000000"/>
                </a:solidFill>
                <a:effectLst/>
                <a:latin typeface="Consolas" panose="020B0609020204030204" pitchFamily="49" charset="0"/>
              </a:rPr>
              <a:t> supports storing two versions of a dimension member as separate columns. The table includes a column for the current value of a member plus either the original or previous value of the member. So Type 3 uses additional columns to track one key instance of history, rather than storing additional rows to track each change like in a Type 2 SCD.</a:t>
            </a:r>
          </a:p>
          <a:p>
            <a:endParaRPr lang="en-GB" sz="4000" b="0" dirty="0">
              <a:solidFill>
                <a:srgbClr val="000000"/>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6 SCD**</a:t>
            </a:r>
            <a:r>
              <a:rPr lang="en-GB" sz="1600" b="0" dirty="0">
                <a:solidFill>
                  <a:srgbClr val="000000"/>
                </a:solidFill>
                <a:effectLst/>
                <a:latin typeface="Consolas" panose="020B0609020204030204" pitchFamily="49" charset="0"/>
              </a:rPr>
              <a:t> combines Type 1, 2, and 3. When a change happens to a Type 2 member you create a new row with appropriate StartDate and EndDate. In Type 6 design you also store the current value in all versions of that entity so you can easily report on the current value or the historical value.</a:t>
            </a:r>
          </a:p>
          <a:p>
            <a:endParaRPr lang="en-US" sz="800" b="1" dirty="0"/>
          </a:p>
          <a:p>
            <a:endParaRPr lang="en-US" sz="800" b="1" dirty="0"/>
          </a:p>
          <a:p>
            <a:r>
              <a:rPr lang="en-US" sz="800" b="1" dirty="0"/>
              <a:t>Instructor notes and guidance.</a:t>
            </a:r>
          </a:p>
          <a:p>
            <a:endParaRPr lang="en-US" sz="800" dirty="0"/>
          </a:p>
          <a:p>
            <a:r>
              <a:rPr lang="en-US" sz="800" dirty="0"/>
              <a:t>This slide is a build slide</a:t>
            </a:r>
          </a:p>
          <a:p>
            <a:endParaRPr lang="en-US" sz="800" dirty="0"/>
          </a:p>
          <a:p>
            <a:r>
              <a:rPr lang="en-US" sz="800" dirty="0"/>
              <a:t>Click 1 – brings in the SCD type 1 graphic</a:t>
            </a:r>
          </a:p>
          <a:p>
            <a:endParaRPr lang="en-US" sz="800" dirty="0"/>
          </a:p>
          <a:p>
            <a:r>
              <a:rPr lang="en-US" sz="800" dirty="0"/>
              <a:t>Click 2 – removes the SCD type 1 graphic</a:t>
            </a:r>
          </a:p>
          <a:p>
            <a:endParaRPr lang="en-US" sz="800" dirty="0"/>
          </a:p>
          <a:p>
            <a:r>
              <a:rPr lang="en-US" sz="800" dirty="0"/>
              <a:t>Click 3 – brings in the SCD type 2 graphic</a:t>
            </a:r>
          </a:p>
          <a:p>
            <a:endParaRPr lang="en-US" sz="800" dirty="0"/>
          </a:p>
          <a:p>
            <a:r>
              <a:rPr lang="en-US" sz="800" dirty="0"/>
              <a:t>Click 4 – removes the SCD type 2 graphic</a:t>
            </a:r>
          </a:p>
          <a:p>
            <a:endParaRPr lang="en-US" sz="800" dirty="0"/>
          </a:p>
          <a:p>
            <a:r>
              <a:rPr lang="en-US" sz="800" dirty="0"/>
              <a:t>Click 5 – brings in the SCD type 3 graphic</a:t>
            </a:r>
          </a:p>
          <a:p>
            <a:endParaRPr lang="en-US" sz="800" dirty="0"/>
          </a:p>
          <a:p>
            <a:r>
              <a:rPr lang="en-US" sz="800" dirty="0"/>
              <a:t>Click 6 – removes the SCD type 3 graphic</a:t>
            </a:r>
          </a:p>
          <a:p>
            <a:endParaRPr lang="en-US" sz="800" dirty="0"/>
          </a:p>
          <a:p>
            <a:r>
              <a:rPr lang="en-US" sz="800" dirty="0"/>
              <a:t>Click 7 – brings in the SCD type 6 graphic</a:t>
            </a:r>
          </a:p>
          <a:p>
            <a:endParaRPr lang="en-US" sz="800" dirty="0"/>
          </a:p>
          <a:p>
            <a:r>
              <a:rPr lang="en-US" sz="800" dirty="0"/>
              <a:t>Click 8 – removes the SCD type 6 graphic</a:t>
            </a:r>
          </a:p>
          <a:p>
            <a:endParaRPr lang="en-US" sz="800" dirty="0"/>
          </a:p>
          <a:p>
            <a:endParaRPr lang="en-US" sz="800" b="0" i="0" dirty="0"/>
          </a:p>
          <a:p>
            <a:r>
              <a:rPr lang="en-US" sz="800" b="1" dirty="0"/>
              <a:t>Recommended reading for this slide</a:t>
            </a:r>
          </a:p>
          <a:p>
            <a:endParaRPr lang="en-US" sz="800" dirty="0"/>
          </a:p>
          <a:p>
            <a:r>
              <a:rPr lang="en-GB" sz="1600" dirty="0">
                <a:hlinkClick r:id="rId3"/>
              </a:rPr>
              <a:t>Populate slowly changing dimensions in Azure Synapse Analytics pipelines - Learn | Microsoft Docs</a:t>
            </a:r>
            <a:endParaRPr lang="en-US" sz="800"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8</a:t>
            </a:fld>
            <a:endParaRPr lang="en-US"/>
          </a:p>
        </p:txBody>
      </p:sp>
    </p:spTree>
    <p:extLst>
      <p:ext uri="{BB962C8B-B14F-4D97-AF65-F5344CB8AC3E}">
        <p14:creationId xmlns:p14="http://schemas.microsoft.com/office/powerpoint/2010/main" val="83061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endParaRPr lang="en-US" sz="900" dirty="0"/>
          </a:p>
          <a:p>
            <a:r>
              <a:rPr lang="en-US" sz="900" dirty="0"/>
              <a:t>Let’s dive into the data flow mapping</a:t>
            </a:r>
          </a:p>
          <a:p>
            <a:endParaRPr lang="en-US" sz="900" dirty="0"/>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Mapping data flows are visually designed data transformations in Azure Data Factory or Azure Synapse Pipelines.</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Data flows allow data engineers to develop graphical data transformation logic without writing code.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The resulting data flows are executed as activities within Azure Data Factory/Synapse pipelines that use scaled-out Spark clusters.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Data flow activities can be operationalized via existing Data Factory/Synapse Pipeline scheduling, control, flow, and monitoring capabilities. Mapping data flows provide a fully visual experience with no coding required.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Your data flows will run on your own execution cluster for scaled-out data processing. Azure Data Factory/Synapse handles all the code translation, path optimization, and execution of your data flow jobs.</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Data Flow mapping brings the following benefits and capabilities:</a:t>
            </a:r>
          </a:p>
          <a:p>
            <a:endParaRPr lang="en-US" sz="900" dirty="0"/>
          </a:p>
          <a:p>
            <a:pPr>
              <a:spcAft>
                <a:spcPts val="3000"/>
              </a:spcAft>
            </a:pPr>
            <a:r>
              <a:rPr lang="en-US" sz="900" dirty="0"/>
              <a:t>- Perform data cleansing, transformation, aggregations, etc.</a:t>
            </a:r>
          </a:p>
          <a:p>
            <a:pPr>
              <a:spcAft>
                <a:spcPts val="3000"/>
              </a:spcAft>
            </a:pPr>
            <a:r>
              <a:rPr lang="en-US" sz="900" dirty="0"/>
              <a:t>- Enables you to build resilient data flows in a code free environment</a:t>
            </a:r>
          </a:p>
          <a:p>
            <a:pPr>
              <a:spcAft>
                <a:spcPts val="3000"/>
              </a:spcAft>
            </a:pPr>
            <a:r>
              <a:rPr lang="en-US" sz="900" dirty="0"/>
              <a:t>- Enable you to focus on building business logic and data transformation</a:t>
            </a:r>
          </a:p>
          <a:p>
            <a:pPr marL="0" indent="0">
              <a:spcAft>
                <a:spcPts val="3000"/>
              </a:spcAft>
              <a:buFontTx/>
              <a:buNone/>
            </a:pPr>
            <a:r>
              <a:rPr lang="en-US" sz="900" dirty="0"/>
              <a:t>- The underlying infrastructure is provisioned automatically with cloud scale via Spark execution</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Like many data transformation tools, Mapping Data Flow in Azure Data factory supports a great variety of data transformations.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r>
              <a:rPr lang="en-US" b="1" dirty="0"/>
              <a:t>Instructor notes and guidance.</a:t>
            </a:r>
          </a:p>
          <a:p>
            <a:endParaRPr lang="en-US" sz="900" dirty="0"/>
          </a:p>
          <a:p>
            <a:r>
              <a:rPr lang="en-US" sz="900" b="0" i="0" u="none" strike="noStrike" kern="1200" dirty="0">
                <a:solidFill>
                  <a:schemeClr val="tx1"/>
                </a:solidFill>
                <a:effectLst/>
                <a:latin typeface="Segoe UI" panose="020B0502040204020203" pitchFamily="34" charset="0"/>
                <a:ea typeface="+mn-ea"/>
                <a:cs typeface="+mn-cs"/>
              </a:rPr>
              <a:t>Note that this content is valid for both Azure Data Factory and Azure Synapse Pipelines. Consider showing an example through a demo, you should consider replaying some of the activities done in the lab. The feedback from MCTs about DP200 is that many students needed help the ADF lab, so replaying the mapping data flow should be considered.</a:t>
            </a:r>
            <a:endParaRPr lang="en-US" sz="900" dirty="0"/>
          </a:p>
          <a:p>
            <a:pPr marL="228600" indent="-228600">
              <a:buAutoNum type="arabicPeriod"/>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endParaRPr lang="en-US" sz="900" b="0" i="0" u="none" strike="noStrike" kern="1200" dirty="0">
              <a:solidFill>
                <a:schemeClr val="tx1"/>
              </a:solidFill>
              <a:effectLst/>
              <a:latin typeface="+mn-lt"/>
              <a:ea typeface="+mn-ea"/>
              <a:cs typeface="+mn-cs"/>
            </a:endParaRPr>
          </a:p>
          <a:p>
            <a:r>
              <a:rPr lang="en-GB" dirty="0">
                <a:hlinkClick r:id="rId3"/>
              </a:rPr>
              <a:t>Code-free transformation at scale with Azure Data Factory - Learn | Microsoft Docs</a:t>
            </a:r>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10</a:t>
            </a:fld>
            <a:endParaRPr lang="en-US"/>
          </a:p>
        </p:txBody>
      </p:sp>
    </p:spTree>
    <p:extLst>
      <p:ext uri="{BB962C8B-B14F-4D97-AF65-F5344CB8AC3E}">
        <p14:creationId xmlns:p14="http://schemas.microsoft.com/office/powerpoint/2010/main" val="1674645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769667"/>
            <a:ext cx="7454644" cy="396104"/>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13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t" anchorCtr="0"/>
          <a:lstStyle>
            <a:lvl1pPr>
              <a:defRPr sz="4705"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Tree>
    <p:extLst>
      <p:ext uri="{BB962C8B-B14F-4D97-AF65-F5344CB8AC3E}">
        <p14:creationId xmlns:p14="http://schemas.microsoft.com/office/powerpoint/2010/main" val="13373470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6446877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227431"/>
            <a:ext cx="2601619" cy="403137"/>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671195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47771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7431"/>
            <a:ext cx="8900440"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93060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2463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82275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906639"/>
            <a:ext cx="7454644" cy="383651"/>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6211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spTree>
    <p:extLst>
      <p:ext uri="{BB962C8B-B14F-4D97-AF65-F5344CB8AC3E}">
        <p14:creationId xmlns:p14="http://schemas.microsoft.com/office/powerpoint/2010/main" val="61907811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769370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33866247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30913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52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5876"/>
            <a:ext cx="9026188"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279729518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3211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976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089389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387867" y="2241139"/>
            <a:ext cx="7175900" cy="224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570628" y="2391985"/>
            <a:ext cx="6861257" cy="1810614"/>
          </a:xfrm>
          <a:prstGeom prst="rect">
            <a:avLst/>
          </a:prstGeom>
          <a:noFill/>
        </p:spPr>
        <p:txBody>
          <a:bodyPr wrap="none" lIns="0" tIns="0" rIns="0" bIns="0" rtlCol="0">
            <a:spAutoFit/>
          </a:bodyPr>
          <a:lstStyle/>
          <a:p>
            <a:pPr marL="0" marR="0" lvl="0" indent="0"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effectLst/>
                <a:uLnTx/>
                <a:uFillTx/>
                <a:latin typeface="Segoe UI Semibold"/>
                <a:ea typeface="+mn-ea"/>
                <a:cs typeface="+mn-cs"/>
              </a:rPr>
              <a:t>Lesson</a:t>
            </a:r>
            <a:r>
              <a:rPr kumimoji="0" lang="en-US" sz="3921" b="0" i="0" u="none" strike="noStrike" kern="1200" cap="none" spc="0" normalizeH="0" noProof="0" dirty="0">
                <a:ln>
                  <a:noFill/>
                </a:ln>
                <a:effectLst/>
                <a:uLnTx/>
                <a:uFillTx/>
                <a:latin typeface="Segoe UI Semibold"/>
                <a:ea typeface="+mn-ea"/>
                <a:cs typeface="+mn-cs"/>
              </a:rPr>
              <a:t> 03</a:t>
            </a:r>
          </a:p>
          <a:p>
            <a:pPr marL="0" marR="0" lvl="0" indent="0" defTabSz="896354" rtl="0" eaLnBrk="1" fontAlgn="auto" latinLnBrk="0" hangingPunct="1">
              <a:lnSpc>
                <a:spcPct val="100000"/>
              </a:lnSpc>
              <a:spcBef>
                <a:spcPts val="0"/>
              </a:spcBef>
              <a:spcAft>
                <a:spcPts val="0"/>
              </a:spcAft>
              <a:buClrTx/>
              <a:buSzTx/>
              <a:buFontTx/>
              <a:buNone/>
              <a:tabLst/>
              <a:defRPr/>
            </a:pPr>
            <a:r>
              <a:rPr lang="en-GB" sz="3921" dirty="0">
                <a:solidFill>
                  <a:schemeClr val="tx2"/>
                </a:solidFill>
                <a:latin typeface="Segoe UI Semibold"/>
              </a:rPr>
              <a:t>Identify the Tasks</a:t>
            </a:r>
            <a:br>
              <a:rPr lang="en-US" sz="3921" dirty="0">
                <a:solidFill>
                  <a:schemeClr val="tx2"/>
                </a:solidFill>
                <a:latin typeface="Segoe UI Semibold"/>
              </a:rPr>
            </a:br>
            <a:r>
              <a:rPr lang="en-US" sz="3921" dirty="0">
                <a:solidFill>
                  <a:schemeClr val="tx2"/>
                </a:solidFill>
                <a:latin typeface="Segoe UI Semibold"/>
              </a:rPr>
              <a:t>Performed by a Data Engineer</a:t>
            </a:r>
            <a:endParaRPr lang="en-GB" sz="3921" dirty="0">
              <a:solidFill>
                <a:schemeClr val="tx2"/>
              </a:solidFill>
              <a:latin typeface="Segoe UI Semibold"/>
            </a:endParaRPr>
          </a:p>
        </p:txBody>
      </p:sp>
    </p:spTree>
    <p:extLst>
      <p:ext uri="{BB962C8B-B14F-4D97-AF65-F5344CB8AC3E}">
        <p14:creationId xmlns:p14="http://schemas.microsoft.com/office/powerpoint/2010/main" val="29492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949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4.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10" Type="http://schemas.openxmlformats.org/officeDocument/2006/relationships/image" Target="../media/image27.png"/><Relationship Id="rId4" Type="http://schemas.openxmlformats.org/officeDocument/2006/relationships/slideLayout" Target="../slideLayouts/slideLayout4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39">
            <a:extLst>
              <a:ext uri="{96DAC541-7B7A-43D3-8B79-37D633B846F1}">
                <asvg:svgBlip xmlns:asvg="http://schemas.microsoft.com/office/drawing/2016/SVG/main" r:embed="rId40"/>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707294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901236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Design and implement the serving layer</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a:t>LAB 1: </a:t>
            </a:r>
            <a:r>
              <a:rPr lang="en-US" dirty="0"/>
              <a:t>Design and implement the serving layer</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Design a multidimensional schema to optimize analytical workloads</a:t>
            </a:r>
          </a:p>
          <a:p>
            <a:r>
              <a:rPr lang="en-US" dirty="0"/>
              <a:t>Populate slowly changing dimensions in Azure Synapse Analytics pipelines</a:t>
            </a:r>
          </a:p>
          <a:p>
            <a:r>
              <a:rPr lang="en-US" dirty="0"/>
              <a:t>Perform code-free transformation at scale with Azure Data Factory or Azure Synapse Pipelines</a:t>
            </a:r>
            <a:r>
              <a:rPr lang="en-GB" dirty="0"/>
              <a:t> </a:t>
            </a:r>
          </a:p>
          <a:p>
            <a:endParaRPr lang="en-GB" dirty="0"/>
          </a:p>
        </p:txBody>
      </p:sp>
    </p:spTree>
    <p:extLst>
      <p:ext uri="{BB962C8B-B14F-4D97-AF65-F5344CB8AC3E}">
        <p14:creationId xmlns:p14="http://schemas.microsoft.com/office/powerpoint/2010/main" val="261244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Design a multidimensional schema to optimize analytical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226142" y="384739"/>
            <a:ext cx="11342688" cy="401637"/>
          </a:xfrm>
        </p:spPr>
        <p:txBody>
          <a:bodyPr>
            <a:normAutofit fontScale="90000"/>
          </a:bodyPr>
          <a:lstStyle/>
          <a:p>
            <a:r>
              <a:rPr lang="en-GB" dirty="0"/>
              <a:t>Design a multidimensional schema to optimize analytical workloads</a:t>
            </a:r>
            <a:endParaRPr lang="en-US" dirty="0"/>
          </a:p>
        </p:txBody>
      </p:sp>
      <p:pic>
        <p:nvPicPr>
          <p:cNvPr id="14" name="Picture 13" descr="This image shows an example of a snowflake schema">
            <a:extLst>
              <a:ext uri="{FF2B5EF4-FFF2-40B4-BE49-F238E27FC236}">
                <a16:creationId xmlns:a16="http://schemas.microsoft.com/office/drawing/2014/main" id="{8642F30B-0BD1-481B-B504-6BE6CF3EE1F9}"/>
              </a:ext>
            </a:extLst>
          </p:cNvPr>
          <p:cNvPicPr>
            <a:picLocks noChangeAspect="1"/>
          </p:cNvPicPr>
          <p:nvPr/>
        </p:nvPicPr>
        <p:blipFill>
          <a:blip r:embed="rId3"/>
          <a:stretch>
            <a:fillRect/>
          </a:stretch>
        </p:blipFill>
        <p:spPr>
          <a:xfrm>
            <a:off x="1517254" y="1238225"/>
            <a:ext cx="9157492" cy="5138445"/>
          </a:xfrm>
          <a:prstGeom prst="rect">
            <a:avLst/>
          </a:prstGeom>
        </p:spPr>
      </p:pic>
      <p:pic>
        <p:nvPicPr>
          <p:cNvPr id="12" name="Picture 11" descr="This example shows an example of a star schema">
            <a:extLst>
              <a:ext uri="{FF2B5EF4-FFF2-40B4-BE49-F238E27FC236}">
                <a16:creationId xmlns:a16="http://schemas.microsoft.com/office/drawing/2014/main" id="{3C744FBB-2E39-43A0-8322-E02B75576AAD}"/>
              </a:ext>
            </a:extLst>
          </p:cNvPr>
          <p:cNvPicPr>
            <a:picLocks noChangeAspect="1"/>
          </p:cNvPicPr>
          <p:nvPr/>
        </p:nvPicPr>
        <p:blipFill>
          <a:blip r:embed="rId4"/>
          <a:stretch>
            <a:fillRect/>
          </a:stretch>
        </p:blipFill>
        <p:spPr>
          <a:xfrm>
            <a:off x="2717790" y="1169894"/>
            <a:ext cx="6623858" cy="5206777"/>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2</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Populate slowly changing dimensions in Azure Synapse Analytics pipelines</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5</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Slowly changing dimensions</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6</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A slowly changing dimension is one that appropriately manages the change of dimension members over time.</a:t>
            </a:r>
          </a:p>
          <a:p>
            <a:r>
              <a:rPr lang="en-US" dirty="0"/>
              <a:t>Applies when the values of a business entity change over time and not on a schedule.</a:t>
            </a:r>
          </a:p>
          <a:p>
            <a:r>
              <a:rPr lang="en-US" dirty="0"/>
              <a:t>In contrast, dimensions like a stock’s market price are considered rapidly changing.</a:t>
            </a:r>
            <a:endParaRPr lang="en-GB" dirty="0"/>
          </a:p>
        </p:txBody>
      </p:sp>
    </p:spTree>
    <p:extLst>
      <p:ext uri="{BB962C8B-B14F-4D97-AF65-F5344CB8AC3E}">
        <p14:creationId xmlns:p14="http://schemas.microsoft.com/office/powerpoint/2010/main" val="171657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idx="4294967295"/>
          </p:nvPr>
        </p:nvSpPr>
        <p:spPr>
          <a:xfrm>
            <a:off x="424656" y="533851"/>
            <a:ext cx="11342688" cy="401637"/>
          </a:xfrm>
        </p:spPr>
        <p:txBody>
          <a:bodyPr>
            <a:normAutofit fontScale="90000"/>
          </a:bodyPr>
          <a:lstStyle/>
          <a:p>
            <a:pPr lvl="0"/>
            <a:r>
              <a:rPr lang="en-GB" dirty="0"/>
              <a:t>Populate slowly changing dimensions in Azure Synapse Analytics pipelines</a:t>
            </a:r>
            <a:endParaRPr lang="en-US" dirty="0"/>
          </a:p>
        </p:txBody>
      </p:sp>
      <p:grpSp>
        <p:nvGrpSpPr>
          <p:cNvPr id="6" name="Group 5" descr="This image shows an example of a slowly changing dimension type 6 ">
            <a:extLst>
              <a:ext uri="{FF2B5EF4-FFF2-40B4-BE49-F238E27FC236}">
                <a16:creationId xmlns:a16="http://schemas.microsoft.com/office/drawing/2014/main" id="{18141FAE-3D55-4EDC-A3B0-A50703DF9863}"/>
              </a:ext>
            </a:extLst>
          </p:cNvPr>
          <p:cNvGrpSpPr/>
          <p:nvPr/>
        </p:nvGrpSpPr>
        <p:grpSpPr>
          <a:xfrm>
            <a:off x="82863" y="1680177"/>
            <a:ext cx="11977442" cy="4129005"/>
            <a:chOff x="0" y="1713372"/>
            <a:chExt cx="12436475" cy="4211800"/>
          </a:xfrm>
        </p:grpSpPr>
        <p:sp>
          <p:nvSpPr>
            <p:cNvPr id="2" name="TextBox 1">
              <a:extLst>
                <a:ext uri="{FF2B5EF4-FFF2-40B4-BE49-F238E27FC236}">
                  <a16:creationId xmlns:a16="http://schemas.microsoft.com/office/drawing/2014/main" id="{8527F272-0296-4C44-B292-2986F4632E57}"/>
                </a:ext>
              </a:extLst>
            </p:cNvPr>
            <p:cNvSpPr txBox="1"/>
            <p:nvPr/>
          </p:nvSpPr>
          <p:spPr>
            <a:xfrm>
              <a:off x="814507" y="1713372"/>
              <a:ext cx="2266790"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1</a:t>
              </a:r>
            </a:p>
          </p:txBody>
        </p:sp>
        <p:pic>
          <p:nvPicPr>
            <p:cNvPr id="5" name="Picture 4" descr="Table&#10;&#10;Description automatically generated">
              <a:extLst>
                <a:ext uri="{FF2B5EF4-FFF2-40B4-BE49-F238E27FC236}">
                  <a16:creationId xmlns:a16="http://schemas.microsoft.com/office/drawing/2014/main" id="{34F63EE2-79C5-49AA-BB4E-04F67D969C68}"/>
                </a:ext>
              </a:extLst>
            </p:cNvPr>
            <p:cNvPicPr>
              <a:picLocks noChangeAspect="1"/>
            </p:cNvPicPr>
            <p:nvPr/>
          </p:nvPicPr>
          <p:blipFill>
            <a:blip r:embed="rId3"/>
            <a:stretch>
              <a:fillRect/>
            </a:stretch>
          </p:blipFill>
          <p:spPr>
            <a:xfrm>
              <a:off x="0" y="2452478"/>
              <a:ext cx="12436475" cy="3472694"/>
            </a:xfrm>
            <a:prstGeom prst="rect">
              <a:avLst/>
            </a:prstGeom>
          </p:spPr>
        </p:pic>
      </p:grpSp>
      <p:grpSp>
        <p:nvGrpSpPr>
          <p:cNvPr id="11" name="Group 10" descr="This image shows an example of a slowly changing dimension type 2">
            <a:extLst>
              <a:ext uri="{FF2B5EF4-FFF2-40B4-BE49-F238E27FC236}">
                <a16:creationId xmlns:a16="http://schemas.microsoft.com/office/drawing/2014/main" id="{93DAF064-BA09-4E49-8B11-3EA5610437C4}"/>
              </a:ext>
            </a:extLst>
          </p:cNvPr>
          <p:cNvGrpSpPr/>
          <p:nvPr/>
        </p:nvGrpSpPr>
        <p:grpSpPr>
          <a:xfrm>
            <a:off x="248588" y="1706968"/>
            <a:ext cx="11645990" cy="4784935"/>
            <a:chOff x="253572" y="1713372"/>
            <a:chExt cx="11879516" cy="4880883"/>
          </a:xfrm>
        </p:grpSpPr>
        <p:sp>
          <p:nvSpPr>
            <p:cNvPr id="7" name="TextBox 6">
              <a:extLst>
                <a:ext uri="{FF2B5EF4-FFF2-40B4-BE49-F238E27FC236}">
                  <a16:creationId xmlns:a16="http://schemas.microsoft.com/office/drawing/2014/main" id="{A822FFF4-3B0D-44F4-9D36-0D7A70E99899}"/>
                </a:ext>
              </a:extLst>
            </p:cNvPr>
            <p:cNvSpPr txBox="1"/>
            <p:nvPr/>
          </p:nvSpPr>
          <p:spPr>
            <a:xfrm>
              <a:off x="3519039" y="1713372"/>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2</a:t>
              </a:r>
            </a:p>
          </p:txBody>
        </p:sp>
        <p:pic>
          <p:nvPicPr>
            <p:cNvPr id="10" name="Picture 9" descr="Table&#10;&#10;Description automatically generated">
              <a:extLst>
                <a:ext uri="{FF2B5EF4-FFF2-40B4-BE49-F238E27FC236}">
                  <a16:creationId xmlns:a16="http://schemas.microsoft.com/office/drawing/2014/main" id="{579E0BE3-E688-4CAE-ADDF-778BDE74B588}"/>
                </a:ext>
              </a:extLst>
            </p:cNvPr>
            <p:cNvPicPr>
              <a:picLocks noChangeAspect="1"/>
            </p:cNvPicPr>
            <p:nvPr/>
          </p:nvPicPr>
          <p:blipFill>
            <a:blip r:embed="rId4"/>
            <a:stretch>
              <a:fillRect/>
            </a:stretch>
          </p:blipFill>
          <p:spPr>
            <a:xfrm>
              <a:off x="253572" y="2536432"/>
              <a:ext cx="11879516" cy="4057823"/>
            </a:xfrm>
            <a:prstGeom prst="rect">
              <a:avLst/>
            </a:prstGeom>
          </p:spPr>
        </p:pic>
      </p:grpSp>
      <p:grpSp>
        <p:nvGrpSpPr>
          <p:cNvPr id="16" name="Group 15" descr="This image shows an example of a slowly changing dimension type 3">
            <a:extLst>
              <a:ext uri="{FF2B5EF4-FFF2-40B4-BE49-F238E27FC236}">
                <a16:creationId xmlns:a16="http://schemas.microsoft.com/office/drawing/2014/main" id="{42C2BE62-F3CA-42D7-80AD-328CE8416E67}"/>
              </a:ext>
            </a:extLst>
          </p:cNvPr>
          <p:cNvGrpSpPr/>
          <p:nvPr/>
        </p:nvGrpSpPr>
        <p:grpSpPr>
          <a:xfrm>
            <a:off x="111176" y="1702777"/>
            <a:ext cx="11920814" cy="4080861"/>
            <a:chOff x="84523" y="1756068"/>
            <a:chExt cx="12436475" cy="4162691"/>
          </a:xfrm>
        </p:grpSpPr>
        <p:sp>
          <p:nvSpPr>
            <p:cNvPr id="12" name="TextBox 11">
              <a:extLst>
                <a:ext uri="{FF2B5EF4-FFF2-40B4-BE49-F238E27FC236}">
                  <a16:creationId xmlns:a16="http://schemas.microsoft.com/office/drawing/2014/main" id="{C517719A-966C-4E27-B0B9-B0A32877B724}"/>
                </a:ext>
              </a:extLst>
            </p:cNvPr>
            <p:cNvSpPr txBox="1"/>
            <p:nvPr/>
          </p:nvSpPr>
          <p:spPr>
            <a:xfrm>
              <a:off x="6153382" y="1756068"/>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3</a:t>
              </a:r>
            </a:p>
          </p:txBody>
        </p:sp>
        <p:pic>
          <p:nvPicPr>
            <p:cNvPr id="15" name="Picture 14" descr="Table&#10;&#10;Description automatically generated">
              <a:extLst>
                <a:ext uri="{FF2B5EF4-FFF2-40B4-BE49-F238E27FC236}">
                  <a16:creationId xmlns:a16="http://schemas.microsoft.com/office/drawing/2014/main" id="{6E1A39F4-79AC-4E88-8A7D-CB937802B299}"/>
                </a:ext>
              </a:extLst>
            </p:cNvPr>
            <p:cNvPicPr>
              <a:picLocks noChangeAspect="1"/>
            </p:cNvPicPr>
            <p:nvPr/>
          </p:nvPicPr>
          <p:blipFill>
            <a:blip r:embed="rId5"/>
            <a:stretch>
              <a:fillRect/>
            </a:stretch>
          </p:blipFill>
          <p:spPr>
            <a:xfrm>
              <a:off x="84523" y="2692695"/>
              <a:ext cx="12436475" cy="3226064"/>
            </a:xfrm>
            <a:prstGeom prst="rect">
              <a:avLst/>
            </a:prstGeom>
          </p:spPr>
        </p:pic>
      </p:grpSp>
      <p:grpSp>
        <p:nvGrpSpPr>
          <p:cNvPr id="21" name="Group 20" descr="This image shows an example of a slowly changing dimension type 6">
            <a:extLst>
              <a:ext uri="{FF2B5EF4-FFF2-40B4-BE49-F238E27FC236}">
                <a16:creationId xmlns:a16="http://schemas.microsoft.com/office/drawing/2014/main" id="{664FA376-4160-4245-B649-B56F41A06AE4}"/>
              </a:ext>
            </a:extLst>
          </p:cNvPr>
          <p:cNvGrpSpPr/>
          <p:nvPr/>
        </p:nvGrpSpPr>
        <p:grpSpPr>
          <a:xfrm>
            <a:off x="111175" y="1680177"/>
            <a:ext cx="11900292" cy="4213550"/>
            <a:chOff x="134338" y="1736424"/>
            <a:chExt cx="12138918" cy="4298040"/>
          </a:xfrm>
        </p:grpSpPr>
        <p:sp>
          <p:nvSpPr>
            <p:cNvPr id="17" name="TextBox 16">
              <a:extLst>
                <a:ext uri="{FF2B5EF4-FFF2-40B4-BE49-F238E27FC236}">
                  <a16:creationId xmlns:a16="http://schemas.microsoft.com/office/drawing/2014/main" id="{28869498-6F7F-43CB-AAD9-BCA6B2A2063E}"/>
                </a:ext>
              </a:extLst>
            </p:cNvPr>
            <p:cNvSpPr txBox="1"/>
            <p:nvPr/>
          </p:nvSpPr>
          <p:spPr>
            <a:xfrm>
              <a:off x="8525976" y="1736424"/>
              <a:ext cx="2177365"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6</a:t>
              </a:r>
            </a:p>
          </p:txBody>
        </p:sp>
        <p:pic>
          <p:nvPicPr>
            <p:cNvPr id="20" name="Picture 19" descr="Table&#10;&#10;Description automatically generated">
              <a:extLst>
                <a:ext uri="{FF2B5EF4-FFF2-40B4-BE49-F238E27FC236}">
                  <a16:creationId xmlns:a16="http://schemas.microsoft.com/office/drawing/2014/main" id="{80948DD4-24DF-4383-8479-458392A5E77F}"/>
                </a:ext>
              </a:extLst>
            </p:cNvPr>
            <p:cNvPicPr>
              <a:picLocks noChangeAspect="1"/>
            </p:cNvPicPr>
            <p:nvPr/>
          </p:nvPicPr>
          <p:blipFill>
            <a:blip r:embed="rId6"/>
            <a:stretch>
              <a:fillRect/>
            </a:stretch>
          </p:blipFill>
          <p:spPr>
            <a:xfrm>
              <a:off x="134338" y="2757232"/>
              <a:ext cx="12138918" cy="3277232"/>
            </a:xfrm>
            <a:prstGeom prst="rect">
              <a:avLst/>
            </a:prstGeom>
          </p:spPr>
        </p:pic>
      </p:grpSp>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fontScale="90000"/>
          </a:bodyPr>
          <a:lstStyle/>
          <a:p>
            <a:r>
              <a:rPr lang="en-US" dirty="0"/>
              <a:t>Perform code-free transformation at scale with Azure Data Factory or Azure Synapse Pipelines</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8</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265470" y="502726"/>
            <a:ext cx="11342688" cy="804862"/>
          </a:xfrm>
        </p:spPr>
        <p:txBody>
          <a:bodyPr>
            <a:normAutofit fontScale="90000"/>
          </a:bodyPr>
          <a:lstStyle/>
          <a:p>
            <a:r>
              <a:rPr lang="en-GB" dirty="0"/>
              <a:t>Code-free transformation at scale with Azure Data Factory or Azure Synapse Pipelines</a:t>
            </a:r>
            <a:endParaRPr lang="en-US" dirty="0"/>
          </a:p>
        </p:txBody>
      </p:sp>
      <p:pic>
        <p:nvPicPr>
          <p:cNvPr id="3" name="Picture 2" descr="This image shows an example of creating a mapping data flow in Azure Data Factory, or Azure Synapse Pipelines">
            <a:extLst>
              <a:ext uri="{FF2B5EF4-FFF2-40B4-BE49-F238E27FC236}">
                <a16:creationId xmlns:a16="http://schemas.microsoft.com/office/drawing/2014/main" id="{F884D2D3-74C4-4326-8739-FF4F38A1ED8F}"/>
              </a:ext>
            </a:extLst>
          </p:cNvPr>
          <p:cNvPicPr>
            <a:picLocks noChangeAspect="1"/>
          </p:cNvPicPr>
          <p:nvPr/>
        </p:nvPicPr>
        <p:blipFill>
          <a:blip r:embed="rId3"/>
          <a:stretch>
            <a:fillRect/>
          </a:stretch>
        </p:blipFill>
        <p:spPr>
          <a:xfrm>
            <a:off x="471538" y="1959687"/>
            <a:ext cx="11290925" cy="3782320"/>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4886</TotalTime>
  <Words>1470</Words>
  <Application>Microsoft Office PowerPoint</Application>
  <PresentationFormat>Widescreen</PresentationFormat>
  <Paragraphs>165</Paragraphs>
  <Slides>10</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10</vt:i4>
      </vt:variant>
    </vt:vector>
  </HeadingPairs>
  <TitlesOfParts>
    <vt:vector size="24" baseType="lpstr">
      <vt:lpstr>Arial</vt:lpstr>
      <vt:lpstr>Calibri</vt:lpstr>
      <vt:lpstr>Catamaran ExtraBold</vt:lpstr>
      <vt:lpstr>Consolas</vt:lpstr>
      <vt:lpstr>Helvetica Neue</vt:lpstr>
      <vt:lpstr>Lucida Sans</vt:lpstr>
      <vt:lpstr>Montserrat</vt:lpstr>
      <vt:lpstr>Segoe UI</vt:lpstr>
      <vt:lpstr>Segoe UI Light</vt:lpstr>
      <vt:lpstr>Segoe UI Semibold</vt:lpstr>
      <vt:lpstr>Wingdings</vt:lpstr>
      <vt:lpstr>Office Theme</vt:lpstr>
      <vt:lpstr>1_Azure 1</vt:lpstr>
      <vt:lpstr>Azure 1</vt:lpstr>
      <vt:lpstr>Design and implement the serving layer</vt:lpstr>
      <vt:lpstr>Agenda</vt:lpstr>
      <vt:lpstr>Design a multidimensional schema to optimize analytical workloads</vt:lpstr>
      <vt:lpstr>Design a multidimensional schema to optimize analytical workloads</vt:lpstr>
      <vt:lpstr>Populate slowly changing dimensions in Azure Synapse Analytics pipelines</vt:lpstr>
      <vt:lpstr>Slowly changing dimensions</vt:lpstr>
      <vt:lpstr>Populate slowly changing dimensions in Azure Synapse Analytics pipelines</vt:lpstr>
      <vt:lpstr>Perform code-free transformation at scale with Azure Data Factory or Azure Synapse Pipelines</vt:lpstr>
      <vt:lpstr>Code-free transformation at scale with Azure Data Factory or Azure Synapse Pipelines</vt:lpstr>
      <vt:lpstr>LAB 1: Design and implement the serving layer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28</cp:revision>
  <dcterms:created xsi:type="dcterms:W3CDTF">2021-04-14T17:02:56Z</dcterms:created>
  <dcterms:modified xsi:type="dcterms:W3CDTF">2022-04-03T22:28:07Z</dcterms:modified>
</cp:coreProperties>
</file>